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5"/>
  </p:notesMasterIdLst>
  <p:handoutMasterIdLst>
    <p:handoutMasterId r:id="rId16"/>
  </p:handoutMasterIdLst>
  <p:sldIdLst>
    <p:sldId id="257" r:id="rId5"/>
    <p:sldId id="258" r:id="rId6"/>
    <p:sldId id="262" r:id="rId7"/>
    <p:sldId id="264" r:id="rId8"/>
    <p:sldId id="263" r:id="rId9"/>
    <p:sldId id="259" r:id="rId10"/>
    <p:sldId id="260" r:id="rId11"/>
    <p:sldId id="266" r:id="rId12"/>
    <p:sldId id="267" r:id="rId13"/>
    <p:sldId id="265" r:id="rId14"/>
  </p:sldIdLst>
  <p:sldSz cx="12192000" cy="6858000"/>
  <p:notesSz cx="6858000" cy="9144000"/>
  <p:defaultTextStyle>
    <a:defPPr rtl="0">
      <a:defRPr lang="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04" autoAdjust="0"/>
  </p:normalViewPr>
  <p:slideViewPr>
    <p:cSldViewPr snapToGrid="0">
      <p:cViewPr varScale="1">
        <p:scale>
          <a:sx n="99" d="100"/>
          <a:sy n="99" d="100"/>
        </p:scale>
        <p:origin x="10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28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ResNet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dLbl>
              <c:idx val="2"/>
              <c:numFmt formatCode="#,##0.00" sourceLinked="0"/>
              <c:spPr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072D-4B92-BD40-B22678546C97}"/>
                </c:ext>
              </c:extLst>
            </c:dLbl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Age</c:v>
                </c:pt>
                <c:pt idx="1">
                  <c:v>Race</c:v>
                </c:pt>
                <c:pt idx="2">
                  <c:v>Gender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53.45</c:v>
                </c:pt>
                <c:pt idx="1">
                  <c:v>64.98</c:v>
                </c:pt>
                <c:pt idx="2" formatCode="0.00%">
                  <c:v>94.15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72D-4B92-BD40-B22678546C9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VGG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Lbls>
            <c:spPr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Age</c:v>
                </c:pt>
                <c:pt idx="1">
                  <c:v>Race</c:v>
                </c:pt>
                <c:pt idx="2">
                  <c:v>Gender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38.71</c:v>
                </c:pt>
                <c:pt idx="1">
                  <c:v>60.76</c:v>
                </c:pt>
                <c:pt idx="2">
                  <c:v>93.31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72D-4B92-BD40-B22678546C9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96573480"/>
        <c:axId val="196573088"/>
        <c:axId val="0"/>
      </c:bar3DChart>
      <c:catAx>
        <c:axId val="196573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573088"/>
        <c:crosses val="autoZero"/>
        <c:auto val="1"/>
        <c:lblAlgn val="ctr"/>
        <c:lblOffset val="100"/>
        <c:noMultiLvlLbl val="0"/>
      </c:catAx>
      <c:valAx>
        <c:axId val="196573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573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70583CE-CA44-4E88-AEB6-FB44579293A4}" type="datetime1">
              <a:rPr lang="hu-HU" smtClean="0"/>
              <a:t>2022. 12. 20.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E286890-466E-41CD-A28A-B1EBDF22CA33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862942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CCBEED8-B14B-43E4-B481-C8943E4EB9CB}" type="datetime1">
              <a:rPr lang="hu-HU" smtClean="0"/>
              <a:t>2022. 12. 20.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dirty="0"/>
              <a:t>Mintaszöveg szerkesztése</a:t>
            </a:r>
          </a:p>
          <a:p>
            <a:pPr lvl="1" rtl="0"/>
            <a:r>
              <a:rPr lang="hu-HU" dirty="0"/>
              <a:t>Második szint</a:t>
            </a:r>
          </a:p>
          <a:p>
            <a:pPr lvl="2" rtl="0"/>
            <a:r>
              <a:rPr lang="hu-HU" dirty="0"/>
              <a:t>Harmadik szint</a:t>
            </a:r>
          </a:p>
          <a:p>
            <a:pPr lvl="3" rtl="0"/>
            <a:r>
              <a:rPr lang="hu-HU" dirty="0"/>
              <a:t>Negyedik szint</a:t>
            </a:r>
          </a:p>
          <a:p>
            <a:pPr lvl="4" rtl="0"/>
            <a:r>
              <a:rPr lang="hu-HU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27CD11A-EED3-40CE-98A3-28FEE84867B3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95761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27CD11A-EED3-40CE-98A3-28FEE84867B3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91160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27CD11A-EED3-40CE-98A3-28FEE84867B3}" type="slidenum">
              <a:rPr lang="hu-HU" smtClean="0"/>
              <a:t>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33509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27CD11A-EED3-40CE-98A3-28FEE84867B3}" type="slidenum">
              <a:rPr lang="hu-HU" smtClean="0"/>
              <a:t>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51114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27CD11A-EED3-40CE-98A3-28FEE84867B3}" type="slidenum">
              <a:rPr lang="hu-HU" smtClean="0"/>
              <a:t>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60827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rtlCol="0" anchor="b"/>
          <a:lstStyle>
            <a:lvl1pPr algn="ctr">
              <a:lnSpc>
                <a:spcPts val="4500"/>
              </a:lnSpc>
              <a:defRPr sz="6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/>
              <a:t>Kattintson ide az alcím mintájának szerkesztéséhez</a:t>
            </a:r>
            <a:endParaRPr lang="hu-HU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045914-0454-4FD3-9B7E-65D41D6AB56B}" type="datetime1">
              <a:rPr lang="hu-HU" smtClean="0"/>
              <a:t>2022. 12. 20.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B29C50-D6F1-4DB6-9B68-F4CD3996E9CF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1940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hu-HU" dirty="0"/>
              <a:t>Mintaszöveg szerkesztése</a:t>
            </a:r>
          </a:p>
          <a:p>
            <a:pPr lvl="1" rtl="0"/>
            <a:r>
              <a:rPr lang="hu-HU" dirty="0"/>
              <a:t>Második szint</a:t>
            </a:r>
          </a:p>
          <a:p>
            <a:pPr lvl="2" rtl="0"/>
            <a:r>
              <a:rPr lang="hu-HU" dirty="0"/>
              <a:t>Harmadik szint</a:t>
            </a:r>
          </a:p>
          <a:p>
            <a:pPr lvl="3" rtl="0"/>
            <a:r>
              <a:rPr lang="hu-HU" dirty="0"/>
              <a:t>Negyedik szint</a:t>
            </a:r>
          </a:p>
          <a:p>
            <a:pPr lvl="4" rtl="0"/>
            <a:r>
              <a:rPr lang="hu-HU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BB6F88-0331-4F92-B820-964F65AF3ACE}" type="datetime1">
              <a:rPr lang="hu-HU" smtClean="0"/>
              <a:t>2022. 12. 20.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B29C50-D6F1-4DB6-9B68-F4CD3996E9CF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7954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2" y="691665"/>
            <a:ext cx="2628900" cy="4909039"/>
          </a:xfrm>
        </p:spPr>
        <p:txBody>
          <a:bodyPr vert="eaVert" rtlCol="0"/>
          <a:lstStyle/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2" y="691665"/>
            <a:ext cx="7734300" cy="4909039"/>
          </a:xfrm>
        </p:spPr>
        <p:txBody>
          <a:bodyPr vert="eaVert"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F74614-ACEC-4459-99D9-ECB8309F4888}" type="datetime1">
              <a:rPr lang="hu-HU" smtClean="0"/>
              <a:t>2022. 12. 20.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B29C50-D6F1-4DB6-9B68-F4CD3996E9CF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925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hu-HU" dirty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hu-HU" dirty="0"/>
              <a:t>Mintaszöveg szerkesztése</a:t>
            </a:r>
          </a:p>
          <a:p>
            <a:pPr lvl="1" rtl="0"/>
            <a:r>
              <a:rPr lang="hu-HU" dirty="0"/>
              <a:t>Második szint</a:t>
            </a:r>
          </a:p>
          <a:p>
            <a:pPr lvl="2" rtl="0"/>
            <a:r>
              <a:rPr lang="hu-HU" dirty="0"/>
              <a:t>Harmadik szint</a:t>
            </a:r>
          </a:p>
          <a:p>
            <a:pPr lvl="3" rtl="0"/>
            <a:r>
              <a:rPr lang="hu-HU" dirty="0"/>
              <a:t>Negyedik szint</a:t>
            </a:r>
          </a:p>
          <a:p>
            <a:pPr lvl="4" rtl="0"/>
            <a:r>
              <a:rPr lang="hu-HU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1F842D-3B2C-405E-B6F2-05BC8225DAD1}" type="datetime1">
              <a:rPr lang="hu-HU" smtClean="0"/>
              <a:t>2022. 12. 20.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B29C50-D6F1-4DB6-9B68-F4CD3996E9CF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6194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1709738"/>
            <a:ext cx="10515600" cy="2862262"/>
          </a:xfrm>
        </p:spPr>
        <p:txBody>
          <a:bodyPr rtlCol="0" anchor="b"/>
          <a:lstStyle>
            <a:lvl1pPr>
              <a:lnSpc>
                <a:spcPct val="100000"/>
              </a:lnSpc>
              <a:defRPr sz="6000"/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4589467"/>
            <a:ext cx="10515600" cy="1500187"/>
          </a:xfrm>
        </p:spPr>
        <p:txBody>
          <a:bodyPr rtlCol="0"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E0605A-5156-4474-B3B4-410B0760C3B0}" type="datetime1">
              <a:rPr lang="hu-HU" smtClean="0"/>
              <a:t>2022. 12. 20.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B29C50-D6F1-4DB6-9B68-F4CD3996E9CF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3127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hu-HU" dirty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 hasCustomPrompt="1"/>
          </p:nvPr>
        </p:nvSpPr>
        <p:spPr>
          <a:xfrm>
            <a:off x="457200" y="1825625"/>
            <a:ext cx="489204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baseline="0" noProof="0" dirty="0" smtClean="0">
                <a:solidFill>
                  <a:schemeClr val="bg1"/>
                </a:solidFill>
              </a:defRPr>
            </a:lvl1pPr>
            <a:lvl2pPr>
              <a:defRPr lang="en-US" baseline="0" noProof="0" dirty="0" smtClean="0">
                <a:solidFill>
                  <a:schemeClr val="bg1"/>
                </a:solidFill>
              </a:defRPr>
            </a:lvl2pPr>
            <a:lvl3pPr>
              <a:defRPr lang="en-US" baseline="0" noProof="0" dirty="0" smtClean="0">
                <a:solidFill>
                  <a:schemeClr val="bg1"/>
                </a:solidFill>
              </a:defRPr>
            </a:lvl3pPr>
            <a:lvl4pPr>
              <a:defRPr lang="en-US" baseline="0" noProof="0" dirty="0" smtClean="0">
                <a:solidFill>
                  <a:schemeClr val="bg1"/>
                </a:solidFill>
              </a:defRPr>
            </a:lvl4pPr>
            <a:lvl5pPr>
              <a:defRPr lang="en-US" baseline="0" noProof="0" dirty="0" smtClean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</a:lstStyle>
          <a:p>
            <a:pPr lvl="0" rtl="0"/>
            <a:r>
              <a:rPr lang="hu-HU" dirty="0"/>
              <a:t>Mintaszöveg szerkesztése</a:t>
            </a:r>
          </a:p>
          <a:p>
            <a:pPr lvl="1" rtl="0"/>
            <a:r>
              <a:rPr lang="hu-HU" dirty="0"/>
              <a:t>Második szint</a:t>
            </a:r>
          </a:p>
          <a:p>
            <a:pPr lvl="2" rtl="0"/>
            <a:r>
              <a:rPr lang="hu-HU" dirty="0"/>
              <a:t>Harmadik szint</a:t>
            </a:r>
          </a:p>
          <a:p>
            <a:pPr lvl="3" rtl="0"/>
            <a:r>
              <a:rPr lang="hu-HU" dirty="0"/>
              <a:t>Negyedik szint</a:t>
            </a:r>
          </a:p>
          <a:p>
            <a:pPr lvl="4" rtl="0"/>
            <a:r>
              <a:rPr lang="hu-HU" dirty="0"/>
              <a:t>Ötödik szint</a:t>
            </a:r>
            <a:endParaRPr kumimoji="0" lang="hu-HU" sz="1800" b="0" i="0" u="none" strike="noStrike" kern="1200" cap="none" spc="0" normalizeH="0" baseline="0" noProof="0" dirty="0">
              <a:ln>
                <a:noFill/>
              </a:ln>
              <a:solidFill>
                <a:srgbClr val="E9E5DC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4" name="Tartalom helye 3"/>
          <p:cNvSpPr>
            <a:spLocks noGrp="1"/>
          </p:cNvSpPr>
          <p:nvPr>
            <p:ph sz="half" idx="2" hasCustomPrompt="1"/>
          </p:nvPr>
        </p:nvSpPr>
        <p:spPr>
          <a:xfrm>
            <a:off x="5650524" y="1825625"/>
            <a:ext cx="489204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noProof="0" dirty="0" smtClean="0"/>
            </a:lvl5pPr>
          </a:lstStyle>
          <a:p>
            <a:pPr lvl="0" rtl="0"/>
            <a:r>
              <a:rPr lang="hu-HU" dirty="0"/>
              <a:t>Mintaszöveg szerkesztése</a:t>
            </a:r>
          </a:p>
          <a:p>
            <a:pPr lvl="1" rtl="0"/>
            <a:r>
              <a:rPr lang="hu-HU" dirty="0"/>
              <a:t>Második szint</a:t>
            </a:r>
          </a:p>
          <a:p>
            <a:pPr lvl="2" rtl="0"/>
            <a:r>
              <a:rPr lang="hu-HU" dirty="0"/>
              <a:t>Harmadik szint</a:t>
            </a:r>
          </a:p>
          <a:p>
            <a:pPr lvl="3" rtl="0"/>
            <a:r>
              <a:rPr lang="hu-HU" dirty="0"/>
              <a:t>Negyedik szint</a:t>
            </a:r>
          </a:p>
          <a:p>
            <a:pPr lvl="4" rtl="0"/>
            <a:r>
              <a:rPr lang="hu-HU" dirty="0"/>
              <a:t>Ötödik szint</a:t>
            </a:r>
            <a:endParaRPr kumimoji="0" lang="hu-HU" sz="1800" b="0" i="0" u="none" strike="noStrike" kern="1200" cap="none" spc="0" normalizeH="0" baseline="0" noProof="0" dirty="0">
              <a:ln>
                <a:noFill/>
              </a:ln>
              <a:solidFill>
                <a:srgbClr val="E9E5DC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5CFC74-EF51-4C36-9F79-B722191DAC78}" type="datetime1">
              <a:rPr lang="hu-HU" smtClean="0"/>
              <a:t>2022. 12. 20.</a:t>
            </a:fld>
            <a:endParaRPr lang="hu-HU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B29C50-D6F1-4DB6-9B68-F4CD3996E9CF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18393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639150"/>
            <a:ext cx="10094976" cy="1152144"/>
          </a:xfrm>
        </p:spPr>
        <p:txBody>
          <a:bodyPr rtlCol="0"/>
          <a:lstStyle/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4892040" cy="641350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 hasCustomPrompt="1"/>
          </p:nvPr>
        </p:nvSpPr>
        <p:spPr>
          <a:xfrm>
            <a:off x="457200" y="2498725"/>
            <a:ext cx="4892040" cy="3101977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noProof="0" dirty="0" smtClean="0"/>
            </a:lvl5pPr>
          </a:lstStyle>
          <a:p>
            <a:pPr lvl="0" rtl="0"/>
            <a:r>
              <a:rPr lang="hu-HU" dirty="0"/>
              <a:t>Mintaszöveg szerkesztése</a:t>
            </a:r>
          </a:p>
          <a:p>
            <a:pPr lvl="1" rtl="0"/>
            <a:r>
              <a:rPr lang="hu-HU" dirty="0"/>
              <a:t>Második szint</a:t>
            </a:r>
          </a:p>
          <a:p>
            <a:pPr lvl="2" rtl="0"/>
            <a:r>
              <a:rPr lang="hu-HU" dirty="0"/>
              <a:t>Harmadik szint</a:t>
            </a:r>
          </a:p>
          <a:p>
            <a:pPr lvl="3" rtl="0"/>
            <a:r>
              <a:rPr lang="hu-HU" dirty="0"/>
              <a:t>Negyedik szint</a:t>
            </a:r>
          </a:p>
          <a:p>
            <a:pPr lvl="4" rtl="0"/>
            <a:r>
              <a:rPr lang="hu-HU" dirty="0"/>
              <a:t>Ötödik szint</a:t>
            </a:r>
            <a:endParaRPr kumimoji="0" lang="hu-HU" sz="1800" b="0" i="0" u="none" strike="noStrike" kern="1200" cap="none" spc="0" normalizeH="0" baseline="0" noProof="0" dirty="0">
              <a:ln>
                <a:noFill/>
              </a:ln>
              <a:solidFill>
                <a:srgbClr val="E9E5DC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5656753" y="1828800"/>
            <a:ext cx="4892040" cy="641350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 hasCustomPrompt="1"/>
          </p:nvPr>
        </p:nvSpPr>
        <p:spPr>
          <a:xfrm>
            <a:off x="5656753" y="2498725"/>
            <a:ext cx="4892040" cy="3101977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noProof="0" dirty="0" smtClean="0"/>
            </a:lvl5pPr>
          </a:lstStyle>
          <a:p>
            <a:pPr lvl="0" rtl="0"/>
            <a:r>
              <a:rPr lang="hu-HU" dirty="0"/>
              <a:t>Mintaszöveg szerkesztése</a:t>
            </a:r>
          </a:p>
          <a:p>
            <a:pPr lvl="1" rtl="0"/>
            <a:r>
              <a:rPr lang="hu-HU" dirty="0"/>
              <a:t>Második szint</a:t>
            </a:r>
          </a:p>
          <a:p>
            <a:pPr lvl="2" rtl="0"/>
            <a:r>
              <a:rPr lang="hu-HU" dirty="0"/>
              <a:t>Harmadik szint</a:t>
            </a:r>
          </a:p>
          <a:p>
            <a:pPr lvl="3" rtl="0"/>
            <a:r>
              <a:rPr lang="hu-HU" dirty="0"/>
              <a:t>Negyedik szint</a:t>
            </a:r>
          </a:p>
          <a:p>
            <a:pPr lvl="4" rtl="0"/>
            <a:r>
              <a:rPr lang="hu-HU" dirty="0"/>
              <a:t>Ötödik szint</a:t>
            </a:r>
            <a:endParaRPr kumimoji="0" lang="hu-HU" sz="1800" b="0" i="0" u="none" strike="noStrike" kern="1200" cap="none" spc="0" normalizeH="0" baseline="0" noProof="0" dirty="0">
              <a:ln>
                <a:noFill/>
              </a:ln>
              <a:solidFill>
                <a:srgbClr val="E9E5DC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6A51CE-48BB-4549-B6B8-B810B2E57091}" type="datetime1">
              <a:rPr lang="hu-HU" smtClean="0"/>
              <a:t>2022. 12. 20.</a:t>
            </a:fld>
            <a:endParaRPr lang="hu-HU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B29C50-D6F1-4DB6-9B68-F4CD3996E9CF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0566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hu-HU" dirty="0"/>
              <a:t>Mintacím stílusának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26C026-B70F-46FF-8B11-ACF79019A58E}" type="datetime1">
              <a:rPr lang="hu-HU" smtClean="0"/>
              <a:t>2022. 12. 20.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B29C50-D6F1-4DB6-9B68-F4CD3996E9CF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6385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47DB41-29C3-4A61-A4C3-6AFD1EC3F7D9}" type="datetime1">
              <a:rPr lang="hu-HU" smtClean="0"/>
              <a:t>2022. 12. 20.</a:t>
            </a:fld>
            <a:endParaRPr lang="hu-HU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B29C50-D6F1-4DB6-9B68-F4CD3996E9CF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2760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457200" y="609599"/>
            <a:ext cx="3932237" cy="1600200"/>
          </a:xfrm>
        </p:spPr>
        <p:txBody>
          <a:bodyPr rtlCol="0" anchor="b"/>
          <a:lstStyle>
            <a:lvl1pPr rtl="0">
              <a:defRPr sz="3200"/>
            </a:lvl1pPr>
          </a:lstStyle>
          <a:p>
            <a:pPr rtl="0"/>
            <a:r>
              <a:rPr lang="hu-HU" dirty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 hasCustomPrompt="1"/>
          </p:nvPr>
        </p:nvSpPr>
        <p:spPr>
          <a:xfrm>
            <a:off x="4800602" y="987429"/>
            <a:ext cx="5753100" cy="4613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noProof="0" dirty="0" smtClean="0"/>
            </a:lvl5pPr>
          </a:lstStyle>
          <a:p>
            <a:pPr lvl="0" rtl="0"/>
            <a:r>
              <a:rPr lang="hu-HU" dirty="0"/>
              <a:t>Mintaszöveg szerkesztése</a:t>
            </a:r>
          </a:p>
          <a:p>
            <a:pPr lvl="1" rtl="0"/>
            <a:r>
              <a:rPr lang="hu-HU" dirty="0"/>
              <a:t>Második szint</a:t>
            </a:r>
          </a:p>
          <a:p>
            <a:pPr lvl="2" rtl="0"/>
            <a:r>
              <a:rPr lang="hu-HU" dirty="0"/>
              <a:t>Harmadik szint</a:t>
            </a:r>
          </a:p>
          <a:p>
            <a:pPr lvl="3" rtl="0"/>
            <a:r>
              <a:rPr lang="hu-HU" dirty="0"/>
              <a:t>Negyedik szint</a:t>
            </a:r>
          </a:p>
          <a:p>
            <a:pPr lvl="4" rtl="0"/>
            <a:r>
              <a:rPr lang="hu-HU" dirty="0"/>
              <a:t>Ötödik szint</a:t>
            </a:r>
            <a:endParaRPr kumimoji="0" lang="hu-HU" sz="1800" b="0" i="0" u="none" strike="noStrike" kern="1200" cap="none" spc="0" normalizeH="0" baseline="0" noProof="0" dirty="0">
              <a:ln>
                <a:noFill/>
              </a:ln>
              <a:solidFill>
                <a:srgbClr val="E9E5DC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457200" y="2254249"/>
            <a:ext cx="3932237" cy="375920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0B5651-AB6B-415B-8FF8-2B4C875675EC}" type="datetime1">
              <a:rPr lang="hu-HU" smtClean="0"/>
              <a:t>2022. 12. 20.</a:t>
            </a:fld>
            <a:endParaRPr lang="hu-HU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B29C50-D6F1-4DB6-9B68-F4CD3996E9CF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8772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609599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Kép helyőrzője 2" descr="Üres helyőrző kép hozzáadásához. Kattintson a helyőrzőre, és jelölje ki a hozzáadni kívánt képet"/>
          <p:cNvSpPr>
            <a:spLocks noGrp="1"/>
          </p:cNvSpPr>
          <p:nvPr>
            <p:ph type="pic" idx="1"/>
          </p:nvPr>
        </p:nvSpPr>
        <p:spPr>
          <a:xfrm>
            <a:off x="4800602" y="987429"/>
            <a:ext cx="5753100" cy="461327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/>
              <a:t>Kép beszúrásához kattintson az ikonra</a:t>
            </a:r>
            <a:endParaRPr lang="hu-HU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457200" y="2254249"/>
            <a:ext cx="3932237" cy="375920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981F315-8A4D-4D50-98B0-62B5E3D7A2F0}" type="datetime1">
              <a:rPr lang="hu-HU" smtClean="0"/>
              <a:t>2022. 12. 20.</a:t>
            </a:fld>
            <a:endParaRPr lang="hu-HU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B29C50-D6F1-4DB6-9B68-F4CD3996E9CF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6957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457202" y="639797"/>
            <a:ext cx="10096500" cy="1150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hu-HU" dirty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2" y="1825625"/>
            <a:ext cx="10096500" cy="3778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dirty="0"/>
              <a:t>Mintaszöveg szerkesztése</a:t>
            </a:r>
          </a:p>
          <a:p>
            <a:pPr lvl="1" rtl="0"/>
            <a:r>
              <a:rPr lang="hu-HU" dirty="0"/>
              <a:t>Második szint</a:t>
            </a:r>
          </a:p>
          <a:p>
            <a:pPr lvl="2" rtl="0"/>
            <a:r>
              <a:rPr lang="hu-HU" dirty="0"/>
              <a:t>Harmadik szint</a:t>
            </a:r>
          </a:p>
          <a:p>
            <a:pPr lvl="3" rtl="0"/>
            <a:r>
              <a:rPr lang="hu-HU" dirty="0"/>
              <a:t>Negyedik szint</a:t>
            </a:r>
          </a:p>
          <a:p>
            <a:pPr lvl="4" rtl="0"/>
            <a:r>
              <a:rPr lang="hu-HU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9211045D-6277-4B17-B6FE-BC61E54D4372}" type="datetime1">
              <a:rPr lang="hu-HU" smtClean="0"/>
              <a:t>2022. 12. 20.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648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077200" y="6356354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E5B29C50-D6F1-4DB6-9B68-F4CD3996E9CF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5648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hf sldNum="0" hdr="0" ftr="0" dt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000" b="1" kern="1200" cap="none" spc="0">
          <a:ln w="12700" cmpd="sng">
            <a:noFill/>
            <a:prstDash val="solid"/>
          </a:ln>
          <a:solidFill>
            <a:schemeClr val="accent4">
              <a:lumMod val="50000"/>
            </a:schemeClr>
          </a:solidFill>
          <a:effectLst>
            <a:outerShdw blurRad="38100" dist="38100" dir="2700000" algn="tl">
              <a:srgbClr val="000000">
                <a:alpha val="43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bg1"/>
        </a:buClr>
        <a:buSzPct val="70000"/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bg1"/>
        </a:buClr>
        <a:buSzPct val="70000"/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bg1"/>
        </a:buClr>
        <a:buSzPct val="70000"/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bg1"/>
        </a:buClr>
        <a:buSzPct val="70000"/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bg1"/>
        </a:buClr>
        <a:buSzPct val="70000"/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bg1"/>
        </a:buClr>
        <a:buSzPct val="70000"/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bg1"/>
        </a:buClr>
        <a:buSzPct val="70000"/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bg1"/>
        </a:buClr>
        <a:buSzPct val="70000"/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bg1"/>
        </a:buClr>
        <a:buSzPct val="70000"/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6648" userDrawn="1">
          <p15:clr>
            <a:srgbClr val="F26B43"/>
          </p15:clr>
        </p15:guide>
        <p15:guide id="4" orient="horz" pos="3528" userDrawn="1">
          <p15:clr>
            <a:srgbClr val="F26B43"/>
          </p15:clr>
        </p15:guide>
        <p15:guide id="5" orient="horz" pos="1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68400"/>
            <a:ext cx="9144000" cy="1732280"/>
          </a:xfrm>
        </p:spPr>
        <p:txBody>
          <a:bodyPr rtlCol="0">
            <a:normAutofit/>
          </a:bodyPr>
          <a:lstStyle/>
          <a:p>
            <a:pPr rtl="0"/>
            <a:r>
              <a:rPr lang="hu-HU" sz="9600" cap="small" dirty="0" err="1"/>
              <a:t>Face</a:t>
            </a:r>
            <a:r>
              <a:rPr lang="hu-HU" sz="9600" cap="small" dirty="0"/>
              <a:t> </a:t>
            </a:r>
            <a:r>
              <a:rPr lang="hu-HU" sz="9600" cap="small" dirty="0" err="1"/>
              <a:t>Recognition</a:t>
            </a:r>
            <a:r>
              <a:rPr lang="hu-HU" sz="9600" cap="small" dirty="0"/>
              <a:t> 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656080" y="2728278"/>
            <a:ext cx="9144000" cy="1655762"/>
          </a:xfrm>
        </p:spPr>
        <p:txBody>
          <a:bodyPr rtlCol="0">
            <a:normAutofit/>
          </a:bodyPr>
          <a:lstStyle/>
          <a:p>
            <a:pPr rtl="0"/>
            <a:r>
              <a:rPr lang="hu-HU" sz="2000" i="1" dirty="0"/>
              <a:t>Deep </a:t>
            </a:r>
            <a:r>
              <a:rPr lang="hu-HU" sz="2000" i="1" dirty="0" err="1"/>
              <a:t>Learning</a:t>
            </a:r>
            <a:r>
              <a:rPr lang="hu-HU" sz="2000" i="1" dirty="0"/>
              <a:t> </a:t>
            </a:r>
            <a:r>
              <a:rPr lang="hu-HU" sz="2000" i="1" dirty="0" err="1"/>
              <a:t>Phyton</a:t>
            </a:r>
            <a:r>
              <a:rPr lang="hu-HU" sz="2000" i="1" dirty="0"/>
              <a:t> és LUA alapokon tárgyra készült házi feladat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311D434C-DDB4-1A92-C4F2-2139D82390C8}"/>
              </a:ext>
            </a:extLst>
          </p:cNvPr>
          <p:cNvSpPr txBox="1"/>
          <p:nvPr/>
        </p:nvSpPr>
        <p:spPr>
          <a:xfrm>
            <a:off x="5852160" y="3479959"/>
            <a:ext cx="5598160" cy="20774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  <a:spcAft>
                <a:spcPts val="1800"/>
              </a:spcAft>
            </a:pPr>
            <a:r>
              <a:rPr lang="hu-HU" sz="2400" i="1" spc="25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hu-HU" sz="2400" b="1" i="1" spc="25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</a:t>
            </a:r>
            <a:r>
              <a:rPr lang="en-GB" sz="2400" b="1" i="1" spc="25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*Rise of AI* </a:t>
            </a:r>
            <a:endParaRPr lang="hu-HU" sz="2400" b="1" i="1" spc="25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400"/>
              </a:spcBef>
              <a:spcAft>
                <a:spcPts val="1800"/>
              </a:spcAft>
            </a:pPr>
            <a:r>
              <a:rPr lang="hu-HU" sz="1600" spc="25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GB" sz="1600" spc="25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Tugyi Beatrix (T63K63)</a:t>
            </a:r>
            <a:endParaRPr lang="hu-HU" sz="1600" spc="25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400"/>
              </a:spcBef>
              <a:spcAft>
                <a:spcPts val="1800"/>
              </a:spcAft>
            </a:pPr>
            <a:r>
              <a:rPr lang="hu-HU" sz="1600" spc="25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	</a:t>
            </a:r>
            <a:r>
              <a:rPr lang="en-GB" sz="1600" spc="25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El-Ali Maya (BHI5LF) </a:t>
            </a:r>
            <a:endParaRPr lang="hu-HU" sz="1600" spc="25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400"/>
              </a:spcBef>
              <a:spcAft>
                <a:spcPts val="1800"/>
              </a:spcAft>
            </a:pPr>
            <a:r>
              <a:rPr lang="hu-HU" sz="1600" spc="25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		</a:t>
            </a:r>
            <a:r>
              <a:rPr lang="en-GB" sz="1600" spc="25" dirty="0" err="1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Simkó</a:t>
            </a:r>
            <a:r>
              <a:rPr lang="en-GB" sz="1600" spc="25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1600" spc="25" dirty="0" err="1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Máté</a:t>
            </a:r>
            <a:r>
              <a:rPr lang="en-GB" sz="1600" spc="25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(O3BMRX</a:t>
            </a:r>
            <a:r>
              <a:rPr lang="en-GB" spc="25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9088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7C04DC-D262-ECAD-87FC-D15F16462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2" y="3429000"/>
            <a:ext cx="10096500" cy="1150907"/>
          </a:xfrm>
        </p:spPr>
        <p:txBody>
          <a:bodyPr/>
          <a:lstStyle/>
          <a:p>
            <a:pPr algn="ctr"/>
            <a:r>
              <a:rPr lang="hu-HU" i="1" dirty="0"/>
              <a:t>Köszönjük a figyelmet!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04488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ím 12"/>
          <p:cNvSpPr>
            <a:spLocks noGrp="1"/>
          </p:cNvSpPr>
          <p:nvPr>
            <p:ph type="title"/>
          </p:nvPr>
        </p:nvSpPr>
        <p:spPr>
          <a:xfrm>
            <a:off x="686344" y="839773"/>
            <a:ext cx="10094976" cy="1152144"/>
          </a:xfrm>
        </p:spPr>
        <p:txBody>
          <a:bodyPr rtlCol="0" anchor="ctr">
            <a:normAutofit/>
          </a:bodyPr>
          <a:lstStyle/>
          <a:p>
            <a:pPr rtl="0"/>
            <a:r>
              <a:rPr lang="hu-HU" sz="4800" cap="small" dirty="0" err="1"/>
              <a:t>Dataset</a:t>
            </a:r>
            <a:endParaRPr lang="hu-HU" sz="4800" cap="small" dirty="0"/>
          </a:p>
        </p:txBody>
      </p:sp>
      <p:pic>
        <p:nvPicPr>
          <p:cNvPr id="3" name="Kép 2" descr="A képen modellt állás, személy, csoport, azonos látható&#10;&#10;Automatikusan generált leírás">
            <a:extLst>
              <a:ext uri="{FF2B5EF4-FFF2-40B4-BE49-F238E27FC236}">
                <a16:creationId xmlns:a16="http://schemas.microsoft.com/office/drawing/2014/main" id="{D78471B3-F150-0D00-AB47-BA13DCE67A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3" r="-760" b="-2"/>
          <a:stretch/>
        </p:blipFill>
        <p:spPr>
          <a:xfrm>
            <a:off x="1011884" y="1848444"/>
            <a:ext cx="9397502" cy="4657131"/>
          </a:xfrm>
          <a:prstGeom prst="rect">
            <a:avLst/>
          </a:prstGeom>
          <a:noFill/>
        </p:spPr>
      </p:pic>
      <p:sp>
        <p:nvSpPr>
          <p:cNvPr id="14" name="Tartalom helye 13"/>
          <p:cNvSpPr>
            <a:spLocks noGrp="1"/>
          </p:cNvSpPr>
          <p:nvPr>
            <p:ph sz="quarter" idx="4"/>
          </p:nvPr>
        </p:nvSpPr>
        <p:spPr>
          <a:xfrm>
            <a:off x="4152454" y="686766"/>
            <a:ext cx="7353202" cy="3101977"/>
          </a:xfrm>
        </p:spPr>
        <p:txBody>
          <a:bodyPr rtlCol="0">
            <a:normAutofit/>
          </a:bodyPr>
          <a:lstStyle/>
          <a:p>
            <a:pPr rtl="0">
              <a:lnSpc>
                <a:spcPct val="120000"/>
              </a:lnSpc>
            </a:pPr>
            <a:r>
              <a:rPr lang="hu-HU" sz="2800" b="1" i="1" dirty="0" err="1"/>
              <a:t>FairFace</a:t>
            </a:r>
            <a:r>
              <a:rPr lang="hu-HU" sz="2800" dirty="0"/>
              <a:t> </a:t>
            </a:r>
            <a:r>
              <a:rPr lang="hu-HU" sz="2800" dirty="0" err="1"/>
              <a:t>dataset</a:t>
            </a:r>
            <a:r>
              <a:rPr lang="hu-HU" sz="2800" dirty="0"/>
              <a:t> </a:t>
            </a:r>
          </a:p>
          <a:p>
            <a:pPr rtl="0">
              <a:lnSpc>
                <a:spcPct val="120000"/>
              </a:lnSpc>
            </a:pPr>
            <a:r>
              <a:rPr lang="en-GB" sz="2800" dirty="0"/>
              <a:t>97698 images</a:t>
            </a:r>
            <a:endParaRPr lang="hu-HU" sz="2800" dirty="0"/>
          </a:p>
          <a:p>
            <a:pPr rtl="0">
              <a:lnSpc>
                <a:spcPct val="120000"/>
              </a:lnSpc>
            </a:pPr>
            <a:r>
              <a:rPr lang="en-GB" sz="2800" dirty="0"/>
              <a:t> </a:t>
            </a:r>
            <a:r>
              <a:rPr lang="en-GB" sz="2800" dirty="0" err="1"/>
              <a:t>labeled</a:t>
            </a:r>
            <a:r>
              <a:rPr lang="en-GB" sz="2800" dirty="0"/>
              <a:t> with gender, age, and race</a:t>
            </a:r>
            <a:endParaRPr lang="hu-HU" sz="2800" dirty="0"/>
          </a:p>
          <a:p>
            <a:pPr rtl="0">
              <a:lnSpc>
                <a:spcPct val="120000"/>
              </a:lnSpc>
            </a:pPr>
            <a:r>
              <a:rPr lang="hu-HU" sz="2800" dirty="0"/>
              <a:t>Race </a:t>
            </a:r>
            <a:r>
              <a:rPr lang="hu-HU" sz="2800" dirty="0" err="1"/>
              <a:t>balanced</a:t>
            </a:r>
            <a:endParaRPr lang="hu-HU" sz="2800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7E71AB49-12E1-032E-4F1B-32A14A1B0F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067" y="3224539"/>
            <a:ext cx="3896962" cy="2946695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A59B5731-21D7-7B9D-5BB2-AD75BA667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8" y="3322517"/>
            <a:ext cx="3761041" cy="2750738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D9D53176-4F20-F0BB-D3F1-9A9FE785A3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685" y="3224539"/>
            <a:ext cx="3527849" cy="294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8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5B4761-B6AA-4F79-8947-44A8D516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3703" y="648081"/>
            <a:ext cx="10094976" cy="1152144"/>
          </a:xfrm>
        </p:spPr>
        <p:txBody>
          <a:bodyPr/>
          <a:lstStyle/>
          <a:p>
            <a:r>
              <a:rPr lang="hu-HU" dirty="0" err="1"/>
              <a:t>Pretrained</a:t>
            </a:r>
            <a:r>
              <a:rPr lang="hu-HU" dirty="0"/>
              <a:t> </a:t>
            </a:r>
            <a:r>
              <a:rPr lang="hu-HU" dirty="0" err="1"/>
              <a:t>Models</a:t>
            </a:r>
            <a:endParaRPr lang="en-GB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B822947-719B-905B-D6C3-F6DC66AA6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6006" y="2594972"/>
            <a:ext cx="4892040" cy="924230"/>
          </a:xfrm>
        </p:spPr>
        <p:txBody>
          <a:bodyPr>
            <a:normAutofit/>
          </a:bodyPr>
          <a:lstStyle/>
          <a:p>
            <a:r>
              <a:rPr lang="hu-HU" dirty="0" err="1"/>
              <a:t>ResNET</a:t>
            </a:r>
            <a:r>
              <a:rPr lang="hu-HU" dirty="0"/>
              <a:t> -2015</a:t>
            </a:r>
          </a:p>
          <a:p>
            <a:r>
              <a:rPr lang="hu-HU" dirty="0"/>
              <a:t>- </a:t>
            </a:r>
            <a:r>
              <a:rPr lang="hu-HU" dirty="0" err="1"/>
              <a:t>Residual</a:t>
            </a:r>
            <a:r>
              <a:rPr lang="hu-HU" dirty="0"/>
              <a:t> </a:t>
            </a:r>
            <a:r>
              <a:rPr lang="hu-HU" dirty="0" err="1"/>
              <a:t>connections</a:t>
            </a:r>
            <a:r>
              <a:rPr lang="hu-HU" dirty="0"/>
              <a:t> -&gt;</a:t>
            </a:r>
            <a:endParaRPr lang="en-GB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3853EF53-CC87-B4AF-DEE4-1A0D5E1A9E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26006" y="2006075"/>
            <a:ext cx="2790301" cy="540294"/>
          </a:xfrm>
        </p:spPr>
        <p:txBody>
          <a:bodyPr>
            <a:normAutofit/>
          </a:bodyPr>
          <a:lstStyle/>
          <a:p>
            <a:r>
              <a:rPr lang="hu-HU" dirty="0"/>
              <a:t>VGG - 2013</a:t>
            </a:r>
            <a:endParaRPr lang="en-GB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A08E6E76-8951-BF38-C066-D253AF71E3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42453" y="4340222"/>
            <a:ext cx="5363672" cy="3101977"/>
          </a:xfrm>
        </p:spPr>
        <p:txBody>
          <a:bodyPr/>
          <a:lstStyle/>
          <a:p>
            <a:r>
              <a:rPr lang="hu-HU" dirty="0" err="1"/>
              <a:t>Transfer</a:t>
            </a:r>
            <a:r>
              <a:rPr lang="hu-HU" dirty="0"/>
              <a:t> </a:t>
            </a:r>
            <a:r>
              <a:rPr lang="hu-HU" dirty="0" err="1"/>
              <a:t>learning</a:t>
            </a:r>
            <a:endParaRPr lang="hu-HU" dirty="0"/>
          </a:p>
          <a:p>
            <a:r>
              <a:rPr lang="hu-HU" dirty="0" err="1"/>
              <a:t>Freeze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weights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base</a:t>
            </a:r>
            <a:r>
              <a:rPr lang="hu-HU" dirty="0"/>
              <a:t> </a:t>
            </a:r>
            <a:r>
              <a:rPr lang="hu-HU" dirty="0" err="1"/>
              <a:t>model</a:t>
            </a:r>
            <a:endParaRPr lang="hu-HU" dirty="0"/>
          </a:p>
          <a:p>
            <a:r>
              <a:rPr lang="hu-HU" dirty="0"/>
              <a:t>Add </a:t>
            </a:r>
            <a:r>
              <a:rPr lang="hu-HU" dirty="0" err="1"/>
              <a:t>linear</a:t>
            </a:r>
            <a:r>
              <a:rPr lang="hu-HU" dirty="0"/>
              <a:t> </a:t>
            </a:r>
            <a:r>
              <a:rPr lang="hu-HU" dirty="0" err="1"/>
              <a:t>layers</a:t>
            </a:r>
            <a:r>
              <a:rPr lang="hu-HU" dirty="0"/>
              <a:t> and </a:t>
            </a:r>
            <a:r>
              <a:rPr lang="hu-HU" dirty="0" err="1"/>
              <a:t>train</a:t>
            </a:r>
            <a:r>
              <a:rPr lang="hu-HU" dirty="0"/>
              <a:t> </a:t>
            </a:r>
            <a:r>
              <a:rPr lang="hu-HU" dirty="0" err="1"/>
              <a:t>them</a:t>
            </a:r>
            <a:endParaRPr lang="en-GB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5A2A9BDE-0261-7961-CE50-E533B094E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67" y="966785"/>
            <a:ext cx="3645126" cy="4924425"/>
          </a:xfrm>
          <a:prstGeom prst="rect">
            <a:avLst/>
          </a:prstGeom>
        </p:spPr>
      </p:pic>
      <p:pic>
        <p:nvPicPr>
          <p:cNvPr id="2050" name="Picture 2" descr="Fénykép megnyitása">
            <a:extLst>
              <a:ext uri="{FF2B5EF4-FFF2-40B4-BE49-F238E27FC236}">
                <a16:creationId xmlns:a16="http://schemas.microsoft.com/office/drawing/2014/main" id="{125D4B2B-26A6-F0FC-3E82-33D83121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827" y="1644900"/>
            <a:ext cx="3845031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27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build="p"/>
      <p:bldP spid="6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B5AD2E1-C9BF-5125-C24A-4DC1F3BC9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400" cap="small" dirty="0" err="1"/>
              <a:t>Optimization</a:t>
            </a:r>
            <a:endParaRPr lang="en-GB" sz="4400" cap="small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3023D59-B1C2-B27B-8F86-0BADEC9E60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2800" dirty="0" err="1">
                <a:solidFill>
                  <a:schemeClr val="accent4">
                    <a:lumMod val="50000"/>
                  </a:schemeClr>
                </a:solidFill>
              </a:rPr>
              <a:t>Parameters</a:t>
            </a:r>
            <a:endParaRPr lang="en-GB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C417F043-86C7-6FFA-3D91-0E0C0E4C30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4712" y="2498725"/>
            <a:ext cx="5975721" cy="3101977"/>
          </a:xfrm>
        </p:spPr>
        <p:txBody>
          <a:bodyPr/>
          <a:lstStyle/>
          <a:p>
            <a:r>
              <a:rPr lang="hu-HU" dirty="0"/>
              <a:t> </a:t>
            </a:r>
            <a:r>
              <a:rPr lang="hu-HU" sz="2800" dirty="0" err="1"/>
              <a:t>Optimalization</a:t>
            </a:r>
            <a:endParaRPr lang="hu-HU" sz="2800" dirty="0"/>
          </a:p>
          <a:p>
            <a:pPr marL="444500"/>
            <a:r>
              <a:rPr lang="hu-HU" sz="2800" dirty="0" err="1"/>
              <a:t>Learning</a:t>
            </a:r>
            <a:r>
              <a:rPr lang="hu-HU" sz="2800" dirty="0"/>
              <a:t> </a:t>
            </a:r>
            <a:r>
              <a:rPr lang="hu-HU" sz="2800" dirty="0" err="1"/>
              <a:t>rate</a:t>
            </a:r>
            <a:endParaRPr lang="hu-HU" sz="2800" dirty="0"/>
          </a:p>
          <a:p>
            <a:pPr marL="539750" indent="357188">
              <a:tabLst>
                <a:tab pos="627063" algn="l"/>
              </a:tabLst>
            </a:pPr>
            <a:r>
              <a:rPr lang="hu-HU" sz="2800" dirty="0" err="1"/>
              <a:t>Weight</a:t>
            </a:r>
            <a:r>
              <a:rPr lang="hu-HU" sz="2800" dirty="0"/>
              <a:t> </a:t>
            </a:r>
            <a:r>
              <a:rPr lang="hu-HU" sz="2800" dirty="0" err="1"/>
              <a:t>Decay</a:t>
            </a:r>
            <a:r>
              <a:rPr lang="hu-HU" sz="2800" dirty="0"/>
              <a:t> (L2 </a:t>
            </a:r>
            <a:r>
              <a:rPr lang="hu-HU" sz="2800" dirty="0" err="1"/>
              <a:t>regularization</a:t>
            </a:r>
            <a:r>
              <a:rPr lang="hu-HU" sz="2800" dirty="0"/>
              <a:t>)</a:t>
            </a:r>
          </a:p>
          <a:p>
            <a:pPr marL="984250"/>
            <a:r>
              <a:rPr lang="hu-HU" sz="2800" dirty="0"/>
              <a:t>Batch </a:t>
            </a:r>
            <a:r>
              <a:rPr lang="hu-HU" sz="2800" dirty="0" err="1"/>
              <a:t>size</a:t>
            </a:r>
            <a:endParaRPr lang="hu-HU" sz="2800" dirty="0"/>
          </a:p>
          <a:p>
            <a:pPr marL="1341438">
              <a:tabLst>
                <a:tab pos="1341438" algn="l"/>
              </a:tabLst>
            </a:pPr>
            <a:r>
              <a:rPr lang="hu-HU" sz="2800" dirty="0" err="1"/>
              <a:t>Size</a:t>
            </a:r>
            <a:r>
              <a:rPr lang="hu-HU" sz="2800" dirty="0"/>
              <a:t> of </a:t>
            </a:r>
            <a:r>
              <a:rPr lang="hu-HU" sz="2800" dirty="0" err="1"/>
              <a:t>hidden</a:t>
            </a:r>
            <a:r>
              <a:rPr lang="hu-HU" sz="2800" dirty="0"/>
              <a:t> </a:t>
            </a:r>
            <a:r>
              <a:rPr lang="hu-HU" sz="2800" dirty="0" err="1"/>
              <a:t>state</a:t>
            </a:r>
            <a:endParaRPr lang="hu-HU" sz="2800" dirty="0"/>
          </a:p>
          <a:p>
            <a:endParaRPr lang="en-GB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585B4C3D-0C1D-7596-F804-9D779F8C4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847" y="1694628"/>
            <a:ext cx="5058118" cy="337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54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CB53B9C-890C-F1C4-83BB-494F98E9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218" y="268176"/>
            <a:ext cx="10094976" cy="1152144"/>
          </a:xfrm>
        </p:spPr>
        <p:txBody>
          <a:bodyPr/>
          <a:lstStyle/>
          <a:p>
            <a:r>
              <a:rPr lang="hu-HU" cap="small" dirty="0" err="1"/>
              <a:t>Training</a:t>
            </a:r>
            <a:r>
              <a:rPr lang="hu-HU" cap="small" dirty="0"/>
              <a:t> (</a:t>
            </a:r>
            <a:r>
              <a:rPr lang="hu-HU" cap="small" dirty="0" err="1"/>
              <a:t>ResNET</a:t>
            </a:r>
            <a:r>
              <a:rPr lang="hu-HU" cap="small" dirty="0"/>
              <a:t>)</a:t>
            </a:r>
            <a:endParaRPr lang="en-GB" cap="small" dirty="0"/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3D22ACA2-1524-FCFD-5002-81F28A09A5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581" y="1621634"/>
            <a:ext cx="2889919" cy="1926613"/>
          </a:xfrm>
        </p:spPr>
      </p:pic>
      <p:pic>
        <p:nvPicPr>
          <p:cNvPr id="10" name="Tartalom helye 9">
            <a:extLst>
              <a:ext uri="{FF2B5EF4-FFF2-40B4-BE49-F238E27FC236}">
                <a16:creationId xmlns:a16="http://schemas.microsoft.com/office/drawing/2014/main" id="{74C37EAD-F2D9-6F23-67E8-9CCF3655763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098" y="3816712"/>
            <a:ext cx="2896402" cy="1917799"/>
          </a:xfr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3A89B949-956A-6677-1594-737C3F3EE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87" y="1651443"/>
            <a:ext cx="2870348" cy="1866996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77768692-B1D1-AD94-B6C6-3508FDD290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88" y="3774588"/>
            <a:ext cx="2923047" cy="1959923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3FAE79C1-E816-F927-D211-6E2FD20698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463" y="1647170"/>
            <a:ext cx="2870348" cy="1930843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5237796B-9157-8418-7020-CA7F97DCB7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71"/>
          <a:stretch/>
        </p:blipFill>
        <p:spPr>
          <a:xfrm>
            <a:off x="4392004" y="3816712"/>
            <a:ext cx="3046506" cy="1856786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5B608CCC-A9AF-A5ED-7B54-7F7E89E1E839}"/>
              </a:ext>
            </a:extLst>
          </p:cNvPr>
          <p:cNvSpPr txBox="1"/>
          <p:nvPr/>
        </p:nvSpPr>
        <p:spPr>
          <a:xfrm>
            <a:off x="1767415" y="1123489"/>
            <a:ext cx="18713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Gender</a:t>
            </a:r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3D638DCA-7544-450B-6E3B-5B6E6E12A9E4}"/>
              </a:ext>
            </a:extLst>
          </p:cNvPr>
          <p:cNvSpPr txBox="1"/>
          <p:nvPr/>
        </p:nvSpPr>
        <p:spPr>
          <a:xfrm>
            <a:off x="7157807" y="670988"/>
            <a:ext cx="437197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hu-HU" sz="2000" i="1" dirty="0" err="1">
                <a:solidFill>
                  <a:schemeClr val="accent4">
                    <a:lumMod val="50000"/>
                  </a:schemeClr>
                </a:solidFill>
              </a:rPr>
              <a:t>With</a:t>
            </a:r>
            <a:r>
              <a:rPr lang="hu-HU" sz="2000" i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hu-HU" sz="2000" i="1" dirty="0" err="1">
                <a:solidFill>
                  <a:schemeClr val="accent4">
                    <a:lumMod val="50000"/>
                  </a:schemeClr>
                </a:solidFill>
              </a:rPr>
              <a:t>Pytorch</a:t>
            </a:r>
            <a:r>
              <a:rPr lang="hu-HU" sz="2000" i="1" dirty="0">
                <a:solidFill>
                  <a:schemeClr val="accent4">
                    <a:lumMod val="50000"/>
                  </a:schemeClr>
                </a:solidFill>
              </a:rPr>
              <a:t> and Google </a:t>
            </a:r>
            <a:r>
              <a:rPr lang="hu-HU" sz="2000" i="1" dirty="0" err="1">
                <a:solidFill>
                  <a:schemeClr val="accent4">
                    <a:lumMod val="50000"/>
                  </a:schemeClr>
                </a:solidFill>
              </a:rPr>
              <a:t>Colab’s</a:t>
            </a:r>
            <a:r>
              <a:rPr lang="hu-HU" sz="2000" i="1" dirty="0">
                <a:solidFill>
                  <a:schemeClr val="accent4">
                    <a:lumMod val="50000"/>
                  </a:schemeClr>
                </a:solidFill>
              </a:rPr>
              <a:t> GPU</a:t>
            </a:r>
            <a:endParaRPr lang="en-GB" sz="2000" i="1" dirty="0" err="1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4BB3B99C-508D-C9C6-130A-53CD0894FE6A}"/>
              </a:ext>
            </a:extLst>
          </p:cNvPr>
          <p:cNvSpPr txBox="1"/>
          <p:nvPr/>
        </p:nvSpPr>
        <p:spPr>
          <a:xfrm>
            <a:off x="5377097" y="1144612"/>
            <a:ext cx="18713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Race</a:t>
            </a:r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96D2E172-8FB8-C426-A9D7-B2400A043DFB}"/>
              </a:ext>
            </a:extLst>
          </p:cNvPr>
          <p:cNvSpPr txBox="1"/>
          <p:nvPr/>
        </p:nvSpPr>
        <p:spPr>
          <a:xfrm>
            <a:off x="8986779" y="1096296"/>
            <a:ext cx="18713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hu-HU" sz="2400" dirty="0" err="1">
                <a:solidFill>
                  <a:schemeClr val="bg1"/>
                </a:solidFill>
              </a:rPr>
              <a:t>Age</a:t>
            </a:r>
            <a:endParaRPr lang="en-GB" sz="24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51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047749" y="387531"/>
            <a:ext cx="10096500" cy="1150907"/>
          </a:xfrm>
        </p:spPr>
        <p:txBody>
          <a:bodyPr rtlCol="0">
            <a:normAutofit/>
          </a:bodyPr>
          <a:lstStyle/>
          <a:p>
            <a:pPr algn="ctr" rtl="0"/>
            <a:r>
              <a:rPr lang="hu-HU" dirty="0" err="1"/>
              <a:t>Results</a:t>
            </a:r>
            <a:endParaRPr lang="hu-HU" dirty="0"/>
          </a:p>
        </p:txBody>
      </p:sp>
      <p:graphicFrame>
        <p:nvGraphicFramePr>
          <p:cNvPr id="10" name="Tartalom helye 9" descr="4 kategóriába tartozó 3 sorozat értékeit megjelenítő csoportosított oszlop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4477463"/>
              </p:ext>
            </p:extLst>
          </p:nvPr>
        </p:nvGraphicFramePr>
        <p:xfrm>
          <a:off x="418612" y="1048666"/>
          <a:ext cx="11354775" cy="523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5437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Chart bld="categoryEl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ím 27">
            <a:extLst>
              <a:ext uri="{FF2B5EF4-FFF2-40B4-BE49-F238E27FC236}">
                <a16:creationId xmlns:a16="http://schemas.microsoft.com/office/drawing/2014/main" id="{0868CAA2-CEA5-1651-3DBD-9156D1F93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0441" y="329644"/>
            <a:ext cx="4601273" cy="1150907"/>
          </a:xfrm>
        </p:spPr>
        <p:txBody>
          <a:bodyPr>
            <a:normAutofit/>
          </a:bodyPr>
          <a:lstStyle/>
          <a:p>
            <a:pPr algn="ctr"/>
            <a:r>
              <a:rPr lang="hu-HU" sz="4400" cap="small" dirty="0" err="1"/>
              <a:t>Evaluation</a:t>
            </a:r>
            <a:endParaRPr lang="en-GB" sz="4400" cap="small" dirty="0"/>
          </a:p>
        </p:txBody>
      </p:sp>
      <p:sp>
        <p:nvSpPr>
          <p:cNvPr id="39" name="Szövegdoboz 38">
            <a:extLst>
              <a:ext uri="{FF2B5EF4-FFF2-40B4-BE49-F238E27FC236}">
                <a16:creationId xmlns:a16="http://schemas.microsoft.com/office/drawing/2014/main" id="{910AC79C-22E1-E1F8-422F-212D5AFEBFA8}"/>
              </a:ext>
            </a:extLst>
          </p:cNvPr>
          <p:cNvSpPr txBox="1"/>
          <p:nvPr/>
        </p:nvSpPr>
        <p:spPr>
          <a:xfrm>
            <a:off x="4954017" y="766489"/>
            <a:ext cx="188595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hu-HU" sz="2000" dirty="0">
                <a:solidFill>
                  <a:schemeClr val="bg1"/>
                </a:solidFill>
              </a:rPr>
              <a:t>Race</a:t>
            </a:r>
            <a:endParaRPr lang="en-GB" sz="2000" dirty="0" err="1">
              <a:solidFill>
                <a:schemeClr val="bg1"/>
              </a:solidFill>
            </a:endParaRPr>
          </a:p>
        </p:txBody>
      </p:sp>
      <p:sp>
        <p:nvSpPr>
          <p:cNvPr id="40" name="Szövegdoboz 39">
            <a:extLst>
              <a:ext uri="{FF2B5EF4-FFF2-40B4-BE49-F238E27FC236}">
                <a16:creationId xmlns:a16="http://schemas.microsoft.com/office/drawing/2014/main" id="{A3EFACB9-2334-D007-1FF3-94FEBE3F8C70}"/>
              </a:ext>
            </a:extLst>
          </p:cNvPr>
          <p:cNvSpPr txBox="1"/>
          <p:nvPr/>
        </p:nvSpPr>
        <p:spPr>
          <a:xfrm>
            <a:off x="1316187" y="329644"/>
            <a:ext cx="188595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hu-HU" sz="2000" dirty="0" err="1">
                <a:solidFill>
                  <a:schemeClr val="bg1"/>
                </a:solidFill>
              </a:rPr>
              <a:t>Age</a:t>
            </a:r>
            <a:endParaRPr lang="en-GB" sz="2000" dirty="0" err="1">
              <a:solidFill>
                <a:schemeClr val="bg1"/>
              </a:solidFill>
            </a:endParaRPr>
          </a:p>
        </p:txBody>
      </p:sp>
      <p:sp>
        <p:nvSpPr>
          <p:cNvPr id="41" name="Szövegdoboz 40">
            <a:extLst>
              <a:ext uri="{FF2B5EF4-FFF2-40B4-BE49-F238E27FC236}">
                <a16:creationId xmlns:a16="http://schemas.microsoft.com/office/drawing/2014/main" id="{6C82B701-1FDD-BAAC-C5F8-5B0D3306736E}"/>
              </a:ext>
            </a:extLst>
          </p:cNvPr>
          <p:cNvSpPr txBox="1"/>
          <p:nvPr/>
        </p:nvSpPr>
        <p:spPr>
          <a:xfrm>
            <a:off x="8256859" y="1210487"/>
            <a:ext cx="188595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hu-HU" sz="2000" dirty="0">
                <a:solidFill>
                  <a:schemeClr val="bg1"/>
                </a:solidFill>
              </a:rPr>
              <a:t>Gender</a:t>
            </a:r>
            <a:endParaRPr lang="en-GB" sz="2000" dirty="0" err="1">
              <a:solidFill>
                <a:schemeClr val="bg1"/>
              </a:solidFill>
            </a:endParaRPr>
          </a:p>
        </p:txBody>
      </p:sp>
      <p:sp>
        <p:nvSpPr>
          <p:cNvPr id="42" name="Szövegdoboz 41">
            <a:extLst>
              <a:ext uri="{FF2B5EF4-FFF2-40B4-BE49-F238E27FC236}">
                <a16:creationId xmlns:a16="http://schemas.microsoft.com/office/drawing/2014/main" id="{2D0C3B70-8670-1954-2CF3-F5BE86D5825D}"/>
              </a:ext>
            </a:extLst>
          </p:cNvPr>
          <p:cNvSpPr txBox="1"/>
          <p:nvPr/>
        </p:nvSpPr>
        <p:spPr>
          <a:xfrm rot="5400000">
            <a:off x="10218850" y="2498617"/>
            <a:ext cx="188595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hu-HU" sz="2000" dirty="0" err="1">
                <a:solidFill>
                  <a:schemeClr val="bg1"/>
                </a:solidFill>
              </a:rPr>
              <a:t>ResNET</a:t>
            </a:r>
            <a:endParaRPr lang="en-GB" sz="2000" dirty="0" err="1">
              <a:solidFill>
                <a:schemeClr val="bg1"/>
              </a:solidFill>
            </a:endParaRPr>
          </a:p>
        </p:txBody>
      </p:sp>
      <p:sp>
        <p:nvSpPr>
          <p:cNvPr id="43" name="Szövegdoboz 42">
            <a:extLst>
              <a:ext uri="{FF2B5EF4-FFF2-40B4-BE49-F238E27FC236}">
                <a16:creationId xmlns:a16="http://schemas.microsoft.com/office/drawing/2014/main" id="{1E13F186-2DE8-F150-2D60-CDD66EEF2D71}"/>
              </a:ext>
            </a:extLst>
          </p:cNvPr>
          <p:cNvSpPr txBox="1"/>
          <p:nvPr/>
        </p:nvSpPr>
        <p:spPr>
          <a:xfrm rot="5400000">
            <a:off x="10241823" y="4911179"/>
            <a:ext cx="188595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hu-HU" sz="2000" dirty="0">
                <a:solidFill>
                  <a:schemeClr val="bg1"/>
                </a:solidFill>
              </a:rPr>
              <a:t>VGG</a:t>
            </a:r>
            <a:endParaRPr lang="en-GB" sz="2000" dirty="0" err="1">
              <a:solidFill>
                <a:schemeClr val="bg1"/>
              </a:solidFill>
            </a:endParaRPr>
          </a:p>
        </p:txBody>
      </p:sp>
      <p:pic>
        <p:nvPicPr>
          <p:cNvPr id="45" name="Kép 44">
            <a:extLst>
              <a:ext uri="{FF2B5EF4-FFF2-40B4-BE49-F238E27FC236}">
                <a16:creationId xmlns:a16="http://schemas.microsoft.com/office/drawing/2014/main" id="{488A8480-D393-E7BB-C924-C4B83A288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02" y="3781237"/>
            <a:ext cx="3393521" cy="2923191"/>
          </a:xfrm>
          <a:prstGeom prst="rect">
            <a:avLst/>
          </a:prstGeom>
        </p:spPr>
      </p:pic>
      <p:pic>
        <p:nvPicPr>
          <p:cNvPr id="47" name="Kép 46">
            <a:extLst>
              <a:ext uri="{FF2B5EF4-FFF2-40B4-BE49-F238E27FC236}">
                <a16:creationId xmlns:a16="http://schemas.microsoft.com/office/drawing/2014/main" id="{762467E5-C4B8-D804-ADD3-3961D824A4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985" y="1610597"/>
            <a:ext cx="2557699" cy="2226650"/>
          </a:xfrm>
          <a:prstGeom prst="rect">
            <a:avLst/>
          </a:prstGeom>
        </p:spPr>
      </p:pic>
      <p:pic>
        <p:nvPicPr>
          <p:cNvPr id="49" name="Kép 48">
            <a:extLst>
              <a:ext uri="{FF2B5EF4-FFF2-40B4-BE49-F238E27FC236}">
                <a16:creationId xmlns:a16="http://schemas.microsoft.com/office/drawing/2014/main" id="{DB17F201-802E-2EB2-C7AE-306B420957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665" y="3897819"/>
            <a:ext cx="2932654" cy="2526198"/>
          </a:xfrm>
          <a:prstGeom prst="rect">
            <a:avLst/>
          </a:prstGeom>
        </p:spPr>
      </p:pic>
      <p:pic>
        <p:nvPicPr>
          <p:cNvPr id="53" name="Kép 52">
            <a:extLst>
              <a:ext uri="{FF2B5EF4-FFF2-40B4-BE49-F238E27FC236}">
                <a16:creationId xmlns:a16="http://schemas.microsoft.com/office/drawing/2014/main" id="{6553D26E-675C-B905-35E4-A78116A85E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665" y="1149870"/>
            <a:ext cx="2932654" cy="2526198"/>
          </a:xfrm>
          <a:prstGeom prst="rect">
            <a:avLst/>
          </a:prstGeom>
        </p:spPr>
      </p:pic>
      <p:pic>
        <p:nvPicPr>
          <p:cNvPr id="55" name="Kép 54">
            <a:extLst>
              <a:ext uri="{FF2B5EF4-FFF2-40B4-BE49-F238E27FC236}">
                <a16:creationId xmlns:a16="http://schemas.microsoft.com/office/drawing/2014/main" id="{6252FDCF-7048-7A9B-D5E9-47D05B1E7C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985" y="3997909"/>
            <a:ext cx="2557699" cy="2226650"/>
          </a:xfrm>
          <a:prstGeom prst="rect">
            <a:avLst/>
          </a:prstGeom>
        </p:spPr>
      </p:pic>
      <p:pic>
        <p:nvPicPr>
          <p:cNvPr id="57" name="Kép 56">
            <a:extLst>
              <a:ext uri="{FF2B5EF4-FFF2-40B4-BE49-F238E27FC236}">
                <a16:creationId xmlns:a16="http://schemas.microsoft.com/office/drawing/2014/main" id="{B3CBCE86-57DA-92B7-B98D-156E9F502E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02" y="729754"/>
            <a:ext cx="3393522" cy="292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6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zövegdoboz 10">
            <a:extLst>
              <a:ext uri="{FF2B5EF4-FFF2-40B4-BE49-F238E27FC236}">
                <a16:creationId xmlns:a16="http://schemas.microsoft.com/office/drawing/2014/main" id="{67FC900B-FD11-F53D-DEA8-B487B62B4AD7}"/>
              </a:ext>
            </a:extLst>
          </p:cNvPr>
          <p:cNvSpPr txBox="1"/>
          <p:nvPr/>
        </p:nvSpPr>
        <p:spPr>
          <a:xfrm>
            <a:off x="3588325" y="878316"/>
            <a:ext cx="4468814" cy="22510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400" dirty="0" err="1"/>
              <a:t>Pytorch</a:t>
            </a:r>
            <a:r>
              <a:rPr lang="hu-HU" sz="2400" dirty="0"/>
              <a:t> </a:t>
            </a:r>
            <a:r>
              <a:rPr lang="hu-HU" sz="2400" dirty="0" err="1"/>
              <a:t>model</a:t>
            </a:r>
            <a:r>
              <a:rPr lang="hu-HU" sz="2400" dirty="0"/>
              <a:t> </a:t>
            </a:r>
            <a:r>
              <a:rPr lang="hu-HU" sz="2400" dirty="0" err="1"/>
              <a:t>loading</a:t>
            </a:r>
            <a:endParaRPr lang="hu-HU" sz="2400" dirty="0"/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400" dirty="0"/>
              <a:t>Cv2 </a:t>
            </a:r>
            <a:r>
              <a:rPr lang="hu-HU" sz="2400" dirty="0" err="1"/>
              <a:t>based</a:t>
            </a:r>
            <a:r>
              <a:rPr lang="hu-HU" sz="2400" dirty="0"/>
              <a:t> webcamera flow</a:t>
            </a: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400" dirty="0" err="1"/>
              <a:t>Face</a:t>
            </a:r>
            <a:r>
              <a:rPr lang="hu-HU" sz="2400" dirty="0"/>
              <a:t> </a:t>
            </a:r>
            <a:r>
              <a:rPr lang="hu-HU" sz="2400" dirty="0" err="1"/>
              <a:t>detection</a:t>
            </a:r>
            <a:r>
              <a:rPr lang="hu-HU" sz="2400" dirty="0"/>
              <a:t> </a:t>
            </a:r>
            <a:r>
              <a:rPr lang="hu-HU" sz="2400" dirty="0" err="1"/>
              <a:t>with</a:t>
            </a:r>
            <a:r>
              <a:rPr lang="hu-HU" sz="2400" dirty="0"/>
              <a:t> </a:t>
            </a:r>
            <a:r>
              <a:rPr lang="hu-HU" sz="2400" dirty="0" err="1"/>
              <a:t>haar</a:t>
            </a:r>
            <a:r>
              <a:rPr lang="hu-HU" sz="2400" dirty="0"/>
              <a:t> </a:t>
            </a:r>
            <a:r>
              <a:rPr lang="hu-HU" sz="2400" dirty="0" err="1"/>
              <a:t>cascade</a:t>
            </a:r>
            <a:endParaRPr lang="en-GB" sz="2400" dirty="0" err="1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FD4088C-238D-5D60-C6EB-7B59FA208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027" y="4049340"/>
            <a:ext cx="10096500" cy="1150907"/>
          </a:xfrm>
        </p:spPr>
        <p:txBody>
          <a:bodyPr/>
          <a:lstStyle/>
          <a:p>
            <a:pPr algn="ctr"/>
            <a:r>
              <a:rPr lang="hu-HU" dirty="0" err="1"/>
              <a:t>Application</a:t>
            </a:r>
            <a:br>
              <a:rPr lang="hu-HU" dirty="0"/>
            </a:br>
            <a:r>
              <a:rPr lang="hu-HU" dirty="0"/>
              <a:t> DEMO</a:t>
            </a:r>
            <a:endParaRPr lang="en-GB" dirty="0"/>
          </a:p>
        </p:txBody>
      </p:sp>
      <p:pic>
        <p:nvPicPr>
          <p:cNvPr id="6" name="Tartalom helye 5" descr="A képen személy, fal, beltéri, zöld látható&#10;&#10;Automatikusan generált leírás">
            <a:extLst>
              <a:ext uri="{FF2B5EF4-FFF2-40B4-BE49-F238E27FC236}">
                <a16:creationId xmlns:a16="http://schemas.microsoft.com/office/drawing/2014/main" id="{6521346F-F0CF-5683-9C5F-979BBB6CE81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662" y="589205"/>
            <a:ext cx="4892675" cy="2883001"/>
          </a:xfrm>
        </p:spPr>
      </p:pic>
      <p:pic>
        <p:nvPicPr>
          <p:cNvPr id="8" name="Tartalom helye 7" descr="A képen szöveg, személy, beltéri látható&#10;&#10;Automatikusan generált leírás">
            <a:extLst>
              <a:ext uri="{FF2B5EF4-FFF2-40B4-BE49-F238E27FC236}">
                <a16:creationId xmlns:a16="http://schemas.microsoft.com/office/drawing/2014/main" id="{D4A3ED04-FC27-3739-BCF9-1DDDB41067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2"/>
          <a:stretch/>
        </p:blipFill>
        <p:spPr>
          <a:xfrm>
            <a:off x="7847728" y="2209422"/>
            <a:ext cx="3981448" cy="3167097"/>
          </a:xfrm>
        </p:spPr>
      </p:pic>
      <p:pic>
        <p:nvPicPr>
          <p:cNvPr id="10" name="Kép 9" descr="A képen szöveg, beltéri, fal, személy látható&#10;&#10;Automatikusan generált leírás">
            <a:extLst>
              <a:ext uri="{FF2B5EF4-FFF2-40B4-BE49-F238E27FC236}">
                <a16:creationId xmlns:a16="http://schemas.microsoft.com/office/drawing/2014/main" id="{F82EBB95-E921-2E1A-054E-89C212EA453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" b="486"/>
          <a:stretch/>
        </p:blipFill>
        <p:spPr>
          <a:xfrm>
            <a:off x="343777" y="2209422"/>
            <a:ext cx="3932949" cy="316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8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132444E-4F1D-931A-4772-BAF23BCB0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829625"/>
            <a:ext cx="3971925" cy="1150907"/>
          </a:xfrm>
        </p:spPr>
        <p:txBody>
          <a:bodyPr/>
          <a:lstStyle/>
          <a:p>
            <a:r>
              <a:rPr lang="hu-HU" dirty="0" err="1"/>
              <a:t>Summary</a:t>
            </a:r>
            <a:r>
              <a:rPr lang="hu-HU" dirty="0"/>
              <a:t>					</a:t>
            </a:r>
            <a:endParaRPr lang="en-GB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9F7201CF-18DD-7B50-25F8-97CCDFA42D7A}"/>
              </a:ext>
            </a:extLst>
          </p:cNvPr>
          <p:cNvSpPr txBox="1"/>
          <p:nvPr/>
        </p:nvSpPr>
        <p:spPr>
          <a:xfrm>
            <a:off x="6096000" y="1857375"/>
            <a:ext cx="5695950" cy="36896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hu-HU" sz="2800" dirty="0" err="1"/>
              <a:t>Improving</a:t>
            </a:r>
            <a:r>
              <a:rPr lang="hu-HU" sz="2800" dirty="0"/>
              <a:t> </a:t>
            </a:r>
            <a:r>
              <a:rPr lang="hu-HU" sz="2800" dirty="0" err="1"/>
              <a:t>the</a:t>
            </a:r>
            <a:r>
              <a:rPr lang="hu-HU" sz="2800" dirty="0"/>
              <a:t> Multi </a:t>
            </a:r>
            <a:r>
              <a:rPr lang="hu-HU" sz="2800" dirty="0" err="1"/>
              <a:t>target</a:t>
            </a:r>
            <a:r>
              <a:rPr lang="hu-HU" sz="2800" dirty="0"/>
              <a:t> </a:t>
            </a:r>
            <a:r>
              <a:rPr lang="hu-HU" sz="2800" dirty="0" err="1"/>
              <a:t>model</a:t>
            </a:r>
            <a:endParaRPr lang="hu-HU" sz="2800" dirty="0"/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Image </a:t>
            </a:r>
            <a:r>
              <a:rPr lang="hu-HU" sz="2800" dirty="0" err="1"/>
              <a:t>Generation</a:t>
            </a:r>
            <a:endParaRPr lang="hu-HU" sz="2800" dirty="0"/>
          </a:p>
          <a:p>
            <a:r>
              <a:rPr lang="hu-HU" sz="2800" dirty="0"/>
              <a:t>	</a:t>
            </a:r>
            <a:r>
              <a:rPr lang="hu-HU" sz="2000" dirty="0"/>
              <a:t>- GAN</a:t>
            </a:r>
          </a:p>
          <a:p>
            <a:r>
              <a:rPr lang="hu-HU" sz="2000" dirty="0"/>
              <a:t>	- VAE</a:t>
            </a:r>
          </a:p>
          <a:p>
            <a:r>
              <a:rPr lang="hu-HU" sz="2000" dirty="0"/>
              <a:t>	- </a:t>
            </a:r>
            <a:r>
              <a:rPr lang="hu-HU" sz="2000" dirty="0" err="1"/>
              <a:t>Diffusion</a:t>
            </a:r>
            <a:r>
              <a:rPr lang="hu-HU" sz="2000" dirty="0"/>
              <a:t> </a:t>
            </a:r>
            <a:r>
              <a:rPr lang="hu-HU" sz="2000" dirty="0" err="1"/>
              <a:t>models</a:t>
            </a:r>
            <a:endParaRPr lang="hu-HU" sz="2000" dirty="0"/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hu-HU" sz="2800" dirty="0" err="1"/>
              <a:t>Adapt</a:t>
            </a:r>
            <a:r>
              <a:rPr lang="hu-HU" sz="2800" dirty="0"/>
              <a:t> </a:t>
            </a:r>
            <a:r>
              <a:rPr lang="hu-HU" sz="2800" dirty="0" err="1"/>
              <a:t>the</a:t>
            </a:r>
            <a:r>
              <a:rPr lang="hu-HU" sz="2800" dirty="0"/>
              <a:t> </a:t>
            </a:r>
            <a:r>
              <a:rPr lang="hu-HU" sz="2800" dirty="0" err="1"/>
              <a:t>application</a:t>
            </a:r>
            <a:r>
              <a:rPr lang="hu-HU" sz="2800" dirty="0"/>
              <a:t> </a:t>
            </a:r>
            <a:r>
              <a:rPr lang="hu-HU" sz="2800" dirty="0" err="1"/>
              <a:t>for</a:t>
            </a:r>
            <a:r>
              <a:rPr lang="hu-HU" sz="2800" dirty="0"/>
              <a:t> mobile </a:t>
            </a:r>
            <a:r>
              <a:rPr lang="hu-HU" sz="2800" dirty="0" err="1"/>
              <a:t>use</a:t>
            </a:r>
            <a:endParaRPr lang="hu-HU" sz="2800" dirty="0"/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GB" sz="2800" dirty="0" err="1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5BD2E7CB-E4EB-B014-1C98-56B30E654C83}"/>
              </a:ext>
            </a:extLst>
          </p:cNvPr>
          <p:cNvSpPr txBox="1"/>
          <p:nvPr/>
        </p:nvSpPr>
        <p:spPr>
          <a:xfrm>
            <a:off x="476250" y="2124079"/>
            <a:ext cx="5334000" cy="21260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hu-HU" sz="2800" dirty="0" err="1"/>
              <a:t>Individual</a:t>
            </a:r>
            <a:r>
              <a:rPr lang="hu-HU" sz="2800" dirty="0"/>
              <a:t> </a:t>
            </a:r>
            <a:r>
              <a:rPr lang="hu-HU" sz="2800" dirty="0" err="1"/>
              <a:t>label</a:t>
            </a:r>
            <a:r>
              <a:rPr lang="hu-HU" sz="2800" dirty="0"/>
              <a:t> </a:t>
            </a:r>
            <a:r>
              <a:rPr lang="hu-HU" sz="2800" dirty="0" err="1"/>
              <a:t>classification</a:t>
            </a:r>
            <a:r>
              <a:rPr lang="hu-HU" sz="2800" dirty="0"/>
              <a:t> </a:t>
            </a:r>
            <a:r>
              <a:rPr lang="hu-HU" sz="2800" dirty="0" err="1"/>
              <a:t>was</a:t>
            </a:r>
            <a:r>
              <a:rPr lang="hu-HU" sz="2800" dirty="0"/>
              <a:t> </a:t>
            </a:r>
            <a:r>
              <a:rPr lang="hu-HU" sz="2800" dirty="0" err="1"/>
              <a:t>successful</a:t>
            </a:r>
            <a:endParaRPr lang="hu-HU" sz="2800" dirty="0"/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hu-HU" sz="2800" dirty="0" err="1"/>
              <a:t>ResNET</a:t>
            </a:r>
            <a:r>
              <a:rPr lang="hu-HU" sz="2800" dirty="0"/>
              <a:t> </a:t>
            </a:r>
            <a:r>
              <a:rPr lang="hu-HU" sz="2800" dirty="0" err="1"/>
              <a:t>outperformed</a:t>
            </a:r>
            <a:r>
              <a:rPr lang="hu-HU" sz="2800" dirty="0"/>
              <a:t> VGG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Best </a:t>
            </a:r>
            <a:r>
              <a:rPr lang="hu-HU" sz="2800" dirty="0" err="1"/>
              <a:t>results</a:t>
            </a:r>
            <a:r>
              <a:rPr lang="hu-HU" sz="2800" dirty="0"/>
              <a:t> </a:t>
            </a:r>
            <a:r>
              <a:rPr lang="hu-HU" sz="2800" dirty="0" err="1"/>
              <a:t>at</a:t>
            </a:r>
            <a:r>
              <a:rPr lang="hu-HU" sz="2800" dirty="0"/>
              <a:t> Gender </a:t>
            </a:r>
            <a:r>
              <a:rPr lang="hu-HU" sz="2800" dirty="0" err="1"/>
              <a:t>labels</a:t>
            </a:r>
            <a:endParaRPr lang="en-GB" sz="2800" dirty="0" err="1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C0C403CF-A196-DC49-BB6A-C871F0DD50EA}"/>
              </a:ext>
            </a:extLst>
          </p:cNvPr>
          <p:cNvSpPr txBox="1"/>
          <p:nvPr/>
        </p:nvSpPr>
        <p:spPr>
          <a:xfrm>
            <a:off x="7162800" y="697193"/>
            <a:ext cx="3048000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hu-HU" sz="4000" b="1" dirty="0" err="1">
                <a:ln w="12700" cmpd="sng">
                  <a:noFill/>
                  <a:prstDash val="solid"/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Future</a:t>
            </a:r>
            <a:r>
              <a:rPr lang="hu-HU" sz="4000" b="1" dirty="0">
                <a:ln w="12700" cmpd="sng">
                  <a:noFill/>
                  <a:prstDash val="solid"/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hu-HU" sz="4000" b="1" dirty="0" err="1">
                <a:ln w="12700" cmpd="sng">
                  <a:noFill/>
                  <a:prstDash val="solid"/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Plans</a:t>
            </a:r>
            <a:endParaRPr lang="en-GB" sz="4000" b="1" dirty="0">
              <a:ln w="12700" cmpd="sng">
                <a:noFill/>
                <a:prstDash val="solid"/>
              </a:ln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5334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theme/theme1.xml><?xml version="1.0" encoding="utf-8"?>
<a:theme xmlns:a="http://schemas.openxmlformats.org/drawingml/2006/main" name="Függőleges lexikonok téma sablon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 dirty="0"/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noFill/>
        <a:ln>
          <a:solidFill>
            <a:schemeClr val="tx2"/>
          </a:solidFill>
        </a:ln>
      </a:spPr>
      <a:bodyPr wrap="non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3246520_TF03460611.potx" id="{6E49F3FD-21FE-4487-A3B0-975A65CA1F2B}" vid="{2C8F1E10-5213-4B4E-A63C-77B7CDCD36AC}"/>
    </a:ext>
  </a:extLst>
</a:theme>
</file>

<file path=ppt/theme/theme2.xml><?xml version="1.0" encoding="utf-8"?>
<a:theme xmlns:a="http://schemas.openxmlformats.org/drawingml/2006/main" name="Office-téma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05EEE0F9-7BC9-4998-8617-7CC115AD97E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BEBB951-DE64-4CB8-9E1C-184A357AD7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A1BD8E5-A18E-435C-B431-90A6B59F4B6F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40262f94-9f35-4ac3-9a90-690165a166b7"/>
    <ds:schemaRef ds:uri="a4f35948-e619-41b3-aa29-22878b09cfd2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Függőleges lexikon diasablon</Template>
  <TotalTime>741</TotalTime>
  <Words>190</Words>
  <Application>Microsoft Office PowerPoint</Application>
  <PresentationFormat>Szélesvásznú</PresentationFormat>
  <Paragraphs>58</Paragraphs>
  <Slides>10</Slides>
  <Notes>4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4" baseType="lpstr">
      <vt:lpstr>Arial</vt:lpstr>
      <vt:lpstr>Calibri</vt:lpstr>
      <vt:lpstr>Helvetica</vt:lpstr>
      <vt:lpstr>Függőleges lexikonok téma sablon</vt:lpstr>
      <vt:lpstr>Face Recognition </vt:lpstr>
      <vt:lpstr>Dataset</vt:lpstr>
      <vt:lpstr>Pretrained Models</vt:lpstr>
      <vt:lpstr>Optimization</vt:lpstr>
      <vt:lpstr>Training (ResNET)</vt:lpstr>
      <vt:lpstr>Results</vt:lpstr>
      <vt:lpstr>Evaluation</vt:lpstr>
      <vt:lpstr>Application  DEMO</vt:lpstr>
      <vt:lpstr>Summary     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Recognition </dc:title>
  <dc:creator>Tugyi Beatrix</dc:creator>
  <cp:lastModifiedBy>Tugyi Beatrix</cp:lastModifiedBy>
  <cp:revision>3</cp:revision>
  <dcterms:created xsi:type="dcterms:W3CDTF">2022-12-19T09:07:02Z</dcterms:created>
  <dcterms:modified xsi:type="dcterms:W3CDTF">2022-12-20T09:16:27Z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74067900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